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1" r:id="rId2"/>
    <p:sldId id="256" r:id="rId3"/>
    <p:sldId id="262" r:id="rId4"/>
    <p:sldId id="264" r:id="rId5"/>
    <p:sldId id="268" r:id="rId6"/>
    <p:sldId id="266" r:id="rId7"/>
    <p:sldId id="276" r:id="rId8"/>
    <p:sldId id="277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5050AE-6521-4894-87D1-559DFFA2892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548D1-FD41-431F-966F-CF1F275BC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2B53C-06D2-40D8-829C-E0764B471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B2D59-D5E9-40BF-B1B9-5F3BB5C602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189DF-3913-4490-850B-454A11E3C1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16A9B-552D-4FED-AFA5-C105C737BF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1BE38-33BE-4675-BD29-1B39B90B40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46DCA1-0452-4E66-A239-4FF091D4B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26946-2F43-47FD-A7C3-EFD1547FD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DD963-8256-4379-93AE-31220F7E09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D447C-B1E4-4022-BC2A-D67709076D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41040-15CC-439D-90C3-F10EB58996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C6325A-58E5-4422-A63F-34FF9CD25B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TOÁN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</a:rPr>
              <a:t>PHÉP TRỪ  PHÂN SỐ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      TUẦN: 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24  -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TiẾT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117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Đặng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Sáu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2476500" y="457200"/>
            <a:ext cx="4522788" cy="914400"/>
          </a:xfrm>
          <a:prstGeom prst="downArrowCallout">
            <a:avLst>
              <a:gd name="adj1" fmla="val 83261"/>
              <a:gd name="adj2" fmla="val 71536"/>
              <a:gd name="adj3" fmla="val 15954"/>
              <a:gd name="adj4" fmla="val 76481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solidFill>
                  <a:srgbClr val="CC0000"/>
                </a:solidFill>
                <a:latin typeface="VNI-Times" pitchFamily="2" charset="0"/>
                <a:cs typeface="Arial" charset="0"/>
              </a:rPr>
              <a:t>KIEÅM TRA BAØI CUÕ</a:t>
            </a:r>
            <a:endParaRPr lang="vi-VN" sz="3600" dirty="0">
              <a:solidFill>
                <a:srgbClr val="CC0000"/>
              </a:solidFill>
              <a:latin typeface="VNI-Times" pitchFamily="2" charset="0"/>
              <a:cs typeface="Arial" charset="0"/>
            </a:endParaRPr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2667000" y="16002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 dirty="0" err="1">
                <a:ea typeface="MS PGothic" pitchFamily="34" charset="-128"/>
              </a:rPr>
              <a:t>Muốn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cộng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hai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phân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số</a:t>
            </a:r>
            <a:endParaRPr lang="en-US" altLang="ja-JP" sz="2400" dirty="0">
              <a:ea typeface="MS PGothic" pitchFamily="34" charset="-128"/>
            </a:endParaRPr>
          </a:p>
          <a:p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cùng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mẫu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số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ta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làm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thế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nào</a:t>
            </a:r>
            <a:r>
              <a:rPr lang="en-US" altLang="ja-JP" sz="2400" dirty="0" smtClean="0">
                <a:ea typeface="MS PGothic" pitchFamily="34" charset="-128"/>
              </a:rPr>
              <a:t>?</a:t>
            </a:r>
            <a:endParaRPr lang="en-US" sz="2400" dirty="0"/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2667000" y="32004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 dirty="0" err="1">
                <a:ea typeface="MS PGothic" pitchFamily="34" charset="-128"/>
              </a:rPr>
              <a:t>Muốn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cộng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hai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phân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số</a:t>
            </a:r>
            <a:endParaRPr lang="en-US" altLang="ja-JP" sz="2400" dirty="0">
              <a:ea typeface="MS PGothic" pitchFamily="34" charset="-128"/>
            </a:endParaRPr>
          </a:p>
          <a:p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khác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mẫu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số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ta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làm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thế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nào</a:t>
            </a:r>
            <a:r>
              <a:rPr lang="en-US" altLang="ja-JP" sz="2400" dirty="0" smtClean="0">
                <a:ea typeface="MS PGothic" pitchFamily="34" charset="-128"/>
              </a:rPr>
              <a:t>?</a:t>
            </a:r>
            <a:endParaRPr lang="en-US" sz="2400" dirty="0"/>
          </a:p>
        </p:txBody>
      </p:sp>
      <p:pic>
        <p:nvPicPr>
          <p:cNvPr id="2144" name="Picture 96" descr="Frames PPT 0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</p:spPr>
      </p:pic>
      <p:sp>
        <p:nvSpPr>
          <p:cNvPr id="54" name="Rectangle 94"/>
          <p:cNvSpPr>
            <a:spLocks noChangeArrowheads="1"/>
          </p:cNvSpPr>
          <p:nvPr/>
        </p:nvSpPr>
        <p:spPr bwMode="auto">
          <a:xfrm>
            <a:off x="2667000" y="47244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 dirty="0" err="1">
                <a:ea typeface="MS PGothic" pitchFamily="34" charset="-128"/>
              </a:rPr>
              <a:t>Muốn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cộng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smtClean="0">
                <a:ea typeface="MS PGothic" pitchFamily="34" charset="-128"/>
              </a:rPr>
              <a:t>1 </a:t>
            </a:r>
            <a:r>
              <a:rPr lang="en-US" altLang="ja-JP" sz="2400" dirty="0" err="1" smtClean="0">
                <a:ea typeface="MS PGothic" pitchFamily="34" charset="-128"/>
              </a:rPr>
              <a:t>số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tự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nhiên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với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</a:p>
          <a:p>
            <a:r>
              <a:rPr lang="en-US" altLang="ja-JP" sz="2400" dirty="0" smtClean="0">
                <a:ea typeface="MS PGothic" pitchFamily="34" charset="-128"/>
              </a:rPr>
              <a:t>1 </a:t>
            </a:r>
            <a:r>
              <a:rPr lang="en-US" altLang="ja-JP" sz="2400" dirty="0" err="1" smtClean="0">
                <a:ea typeface="MS PGothic" pitchFamily="34" charset="-128"/>
              </a:rPr>
              <a:t>phân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số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ta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>
                <a:ea typeface="MS PGothic" pitchFamily="34" charset="-128"/>
              </a:rPr>
              <a:t>làm</a:t>
            </a:r>
            <a:r>
              <a:rPr lang="en-US" altLang="ja-JP" sz="2400" dirty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thế</a:t>
            </a:r>
            <a:r>
              <a:rPr lang="en-US" altLang="ja-JP" sz="2400" dirty="0" smtClean="0">
                <a:ea typeface="MS PGothic" pitchFamily="34" charset="-128"/>
              </a:rPr>
              <a:t> </a:t>
            </a:r>
            <a:r>
              <a:rPr lang="en-US" altLang="ja-JP" sz="2400" dirty="0" err="1" smtClean="0">
                <a:ea typeface="MS PGothic" pitchFamily="34" charset="-128"/>
              </a:rPr>
              <a:t>nào</a:t>
            </a:r>
            <a:r>
              <a:rPr lang="en-US" altLang="ja-JP" sz="2400" dirty="0" smtClean="0">
                <a:ea typeface="MS PGothic" pitchFamily="34" charset="-128"/>
              </a:rPr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118" grpId="0" animBg="1"/>
      <p:bldP spid="2142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89"/>
          <p:cNvSpPr>
            <a:spLocks noChangeArrowheads="1"/>
          </p:cNvSpPr>
          <p:nvPr/>
        </p:nvSpPr>
        <p:spPr bwMode="auto">
          <a:xfrm>
            <a:off x="4572000" y="2667000"/>
            <a:ext cx="4114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Text Box 95"/>
          <p:cNvSpPr txBox="1">
            <a:spLocks noChangeArrowheads="1"/>
          </p:cNvSpPr>
          <p:nvPr/>
        </p:nvSpPr>
        <p:spPr bwMode="auto">
          <a:xfrm>
            <a:off x="381000" y="5334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u="sng" dirty="0" err="1">
                <a:ea typeface="MS PGothic" pitchFamily="34" charset="-128"/>
              </a:rPr>
              <a:t>Ví</a:t>
            </a:r>
            <a:r>
              <a:rPr lang="en-US" altLang="ja-JP" b="1" u="sng" dirty="0">
                <a:ea typeface="MS PGothic" pitchFamily="34" charset="-128"/>
              </a:rPr>
              <a:t> </a:t>
            </a:r>
            <a:r>
              <a:rPr lang="en-US" altLang="ja-JP" b="1" u="sng" dirty="0" err="1">
                <a:ea typeface="MS PGothic" pitchFamily="34" charset="-128"/>
              </a:rPr>
              <a:t>dụ</a:t>
            </a:r>
            <a:r>
              <a:rPr lang="en-US" altLang="ja-JP" b="1" u="sng" dirty="0">
                <a:ea typeface="MS PGothic" pitchFamily="34" charset="-128"/>
              </a:rPr>
              <a:t>: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Từ</a:t>
            </a:r>
            <a:r>
              <a:rPr lang="en-US" altLang="ja-JP" b="1" dirty="0">
                <a:ea typeface="MS PGothic" pitchFamily="34" charset="-128"/>
              </a:rPr>
              <a:t>  </a:t>
            </a:r>
            <a:r>
              <a:rPr lang="en-US" altLang="ja-JP" b="1" dirty="0">
                <a:solidFill>
                  <a:srgbClr val="002060"/>
                </a:solidFill>
                <a:ea typeface="MS PGothic" pitchFamily="34" charset="-128"/>
              </a:rPr>
              <a:t>   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băng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giấy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màu</a:t>
            </a:r>
            <a:r>
              <a:rPr lang="en-US" altLang="ja-JP" b="1" dirty="0">
                <a:ea typeface="MS PGothic" pitchFamily="34" charset="-128"/>
              </a:rPr>
              <a:t>, </a:t>
            </a:r>
            <a:r>
              <a:rPr lang="en-US" altLang="ja-JP" b="1" dirty="0" err="1">
                <a:ea typeface="MS PGothic" pitchFamily="34" charset="-128"/>
              </a:rPr>
              <a:t>lấy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ra</a:t>
            </a:r>
            <a:r>
              <a:rPr lang="en-US" altLang="ja-JP" b="1" dirty="0">
                <a:ea typeface="MS PGothic" pitchFamily="34" charset="-128"/>
              </a:rPr>
              <a:t>      </a:t>
            </a:r>
            <a:r>
              <a:rPr lang="en-US" altLang="ja-JP" b="1" dirty="0" err="1">
                <a:ea typeface="MS PGothic" pitchFamily="34" charset="-128"/>
              </a:rPr>
              <a:t>băng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giấy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để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cắt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chữ</a:t>
            </a:r>
            <a:r>
              <a:rPr lang="en-US" altLang="ja-JP" b="1" dirty="0">
                <a:ea typeface="MS PGothic" pitchFamily="34" charset="-128"/>
              </a:rPr>
              <a:t>. </a:t>
            </a:r>
            <a:endParaRPr lang="en-US" b="1" dirty="0"/>
          </a:p>
        </p:txBody>
      </p:sp>
      <p:sp>
        <p:nvSpPr>
          <p:cNvPr id="10336" name="Text Box 96"/>
          <p:cNvSpPr txBox="1">
            <a:spLocks noChangeArrowheads="1"/>
          </p:cNvSpPr>
          <p:nvPr/>
        </p:nvSpPr>
        <p:spPr bwMode="auto">
          <a:xfrm>
            <a:off x="41910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3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37" name="Text Box 97"/>
          <p:cNvSpPr txBox="1">
            <a:spLocks noChangeArrowheads="1"/>
          </p:cNvSpPr>
          <p:nvPr/>
        </p:nvSpPr>
        <p:spPr bwMode="auto">
          <a:xfrm>
            <a:off x="4191000" y="7239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6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38" name="Line 98"/>
          <p:cNvSpPr>
            <a:spLocks noChangeShapeType="1"/>
          </p:cNvSpPr>
          <p:nvPr/>
        </p:nvSpPr>
        <p:spPr bwMode="auto">
          <a:xfrm>
            <a:off x="4203700" y="78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39" name="Text Box 99"/>
          <p:cNvSpPr txBox="1">
            <a:spLocks noChangeArrowheads="1"/>
          </p:cNvSpPr>
          <p:nvPr/>
        </p:nvSpPr>
        <p:spPr bwMode="auto">
          <a:xfrm>
            <a:off x="1511300" y="4572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40" name="Text Box 100"/>
          <p:cNvSpPr txBox="1">
            <a:spLocks noChangeArrowheads="1"/>
          </p:cNvSpPr>
          <p:nvPr/>
        </p:nvSpPr>
        <p:spPr bwMode="auto">
          <a:xfrm>
            <a:off x="1511300" y="723900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6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41" name="Line 101"/>
          <p:cNvSpPr>
            <a:spLocks noChangeShapeType="1"/>
          </p:cNvSpPr>
          <p:nvPr/>
        </p:nvSpPr>
        <p:spPr bwMode="auto">
          <a:xfrm>
            <a:off x="1524000" y="78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2" name="Text Box 102"/>
          <p:cNvSpPr txBox="1">
            <a:spLocks noChangeArrowheads="1"/>
          </p:cNvSpPr>
          <p:nvPr/>
        </p:nvSpPr>
        <p:spPr bwMode="auto">
          <a:xfrm>
            <a:off x="457200" y="1295400"/>
            <a:ext cx="518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err="1">
                <a:ea typeface="MS PGothic" pitchFamily="34" charset="-128"/>
              </a:rPr>
              <a:t>Hỏi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còn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lại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bao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nhiêu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phần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của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băng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giấy</a:t>
            </a:r>
            <a:r>
              <a:rPr lang="en-US" altLang="ja-JP" b="1" dirty="0">
                <a:ea typeface="MS PGothic" pitchFamily="34" charset="-128"/>
              </a:rPr>
              <a:t>?</a:t>
            </a:r>
            <a:endParaRPr lang="en-US" b="1" dirty="0"/>
          </a:p>
        </p:txBody>
      </p:sp>
      <p:sp>
        <p:nvSpPr>
          <p:cNvPr id="10343" name="AutoShape 103"/>
          <p:cNvSpPr>
            <a:spLocks/>
          </p:cNvSpPr>
          <p:nvPr/>
        </p:nvSpPr>
        <p:spPr bwMode="auto">
          <a:xfrm rot="16200000">
            <a:off x="5486400" y="2743201"/>
            <a:ext cx="228600" cy="20574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4" name="Text Box 104"/>
          <p:cNvSpPr txBox="1">
            <a:spLocks noChangeArrowheads="1"/>
          </p:cNvSpPr>
          <p:nvPr/>
        </p:nvSpPr>
        <p:spPr bwMode="auto">
          <a:xfrm>
            <a:off x="5461000" y="38862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3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45" name="Text Box 105"/>
          <p:cNvSpPr txBox="1">
            <a:spLocks noChangeArrowheads="1"/>
          </p:cNvSpPr>
          <p:nvPr/>
        </p:nvSpPr>
        <p:spPr bwMode="auto">
          <a:xfrm>
            <a:off x="5461000" y="4191000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6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46" name="Line 106"/>
          <p:cNvSpPr>
            <a:spLocks noChangeShapeType="1"/>
          </p:cNvSpPr>
          <p:nvPr/>
        </p:nvSpPr>
        <p:spPr bwMode="auto">
          <a:xfrm>
            <a:off x="5473700" y="4191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7" name="AutoShape 107"/>
          <p:cNvSpPr>
            <a:spLocks/>
          </p:cNvSpPr>
          <p:nvPr/>
        </p:nvSpPr>
        <p:spPr bwMode="auto">
          <a:xfrm rot="16200000">
            <a:off x="7188200" y="3098801"/>
            <a:ext cx="254000" cy="1371600"/>
          </a:xfrm>
          <a:prstGeom prst="leftBrace">
            <a:avLst>
              <a:gd name="adj1" fmla="val 4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8" name="Text Box 108"/>
          <p:cNvSpPr txBox="1">
            <a:spLocks noChangeArrowheads="1"/>
          </p:cNvSpPr>
          <p:nvPr/>
        </p:nvSpPr>
        <p:spPr bwMode="auto">
          <a:xfrm>
            <a:off x="7150100" y="3835401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solidFill>
                  <a:srgbClr val="FF0000"/>
                </a:solidFill>
                <a:ea typeface="MS PGothic" pitchFamily="34" charset="-128"/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349" name="Text Box 109"/>
          <p:cNvSpPr txBox="1">
            <a:spLocks noChangeArrowheads="1"/>
          </p:cNvSpPr>
          <p:nvPr/>
        </p:nvSpPr>
        <p:spPr bwMode="auto">
          <a:xfrm flipH="1">
            <a:off x="7158292" y="3824748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350" name="Text Box 110"/>
          <p:cNvSpPr txBox="1">
            <a:spLocks noChangeArrowheads="1"/>
          </p:cNvSpPr>
          <p:nvPr/>
        </p:nvSpPr>
        <p:spPr bwMode="auto">
          <a:xfrm>
            <a:off x="7145592" y="4129548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352" name="Text Box 112"/>
          <p:cNvSpPr txBox="1">
            <a:spLocks noChangeArrowheads="1"/>
          </p:cNvSpPr>
          <p:nvPr/>
        </p:nvSpPr>
        <p:spPr bwMode="auto">
          <a:xfrm>
            <a:off x="228600" y="2514600"/>
            <a:ext cx="368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>
                <a:ea typeface="MS PGothic" pitchFamily="34" charset="-128"/>
              </a:rPr>
              <a:t>Ta </a:t>
            </a:r>
            <a:r>
              <a:rPr lang="en-US" altLang="ja-JP" b="1" dirty="0" err="1">
                <a:ea typeface="MS PGothic" pitchFamily="34" charset="-128"/>
              </a:rPr>
              <a:t>phải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thực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hiện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phép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tính</a:t>
            </a:r>
            <a:r>
              <a:rPr lang="en-US" altLang="ja-JP" b="1" dirty="0">
                <a:ea typeface="MS PGothic" pitchFamily="34" charset="-128"/>
              </a:rPr>
              <a:t>:</a:t>
            </a:r>
            <a:endParaRPr lang="en-US" b="1" dirty="0"/>
          </a:p>
        </p:txBody>
      </p:sp>
      <p:sp>
        <p:nvSpPr>
          <p:cNvPr id="10356" name="Text Box 116"/>
          <p:cNvSpPr txBox="1">
            <a:spLocks noChangeArrowheads="1"/>
          </p:cNvSpPr>
          <p:nvPr/>
        </p:nvSpPr>
        <p:spPr bwMode="auto">
          <a:xfrm>
            <a:off x="1016000" y="3200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57" name="Text Box 117"/>
          <p:cNvSpPr txBox="1">
            <a:spLocks noChangeArrowheads="1"/>
          </p:cNvSpPr>
          <p:nvPr/>
        </p:nvSpPr>
        <p:spPr bwMode="auto">
          <a:xfrm>
            <a:off x="1016000" y="34671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58" name="Line 118"/>
          <p:cNvSpPr>
            <a:spLocks noChangeShapeType="1"/>
          </p:cNvSpPr>
          <p:nvPr/>
        </p:nvSpPr>
        <p:spPr bwMode="auto">
          <a:xfrm>
            <a:off x="1028700" y="353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59" name="Text Box 119"/>
          <p:cNvSpPr txBox="1">
            <a:spLocks noChangeArrowheads="1"/>
          </p:cNvSpPr>
          <p:nvPr/>
        </p:nvSpPr>
        <p:spPr bwMode="auto">
          <a:xfrm>
            <a:off x="1625600" y="3200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0" name="Text Box 120"/>
          <p:cNvSpPr txBox="1">
            <a:spLocks noChangeArrowheads="1"/>
          </p:cNvSpPr>
          <p:nvPr/>
        </p:nvSpPr>
        <p:spPr bwMode="auto">
          <a:xfrm>
            <a:off x="1625600" y="34671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61" name="Line 121"/>
          <p:cNvSpPr>
            <a:spLocks noChangeShapeType="1"/>
          </p:cNvSpPr>
          <p:nvPr/>
        </p:nvSpPr>
        <p:spPr bwMode="auto">
          <a:xfrm>
            <a:off x="1638300" y="353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62" name="Text Box 122"/>
          <p:cNvSpPr txBox="1">
            <a:spLocks noChangeArrowheads="1"/>
          </p:cNvSpPr>
          <p:nvPr/>
        </p:nvSpPr>
        <p:spPr bwMode="auto">
          <a:xfrm>
            <a:off x="1371600" y="3341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0371" name="Text Box 131"/>
          <p:cNvSpPr txBox="1">
            <a:spLocks noChangeArrowheads="1"/>
          </p:cNvSpPr>
          <p:nvPr/>
        </p:nvSpPr>
        <p:spPr bwMode="auto">
          <a:xfrm>
            <a:off x="2159000" y="3200400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5 - 3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2" name="Text Box 132"/>
          <p:cNvSpPr txBox="1">
            <a:spLocks noChangeArrowheads="1"/>
          </p:cNvSpPr>
          <p:nvPr/>
        </p:nvSpPr>
        <p:spPr bwMode="auto">
          <a:xfrm>
            <a:off x="2336800" y="346710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3" name="Line 133"/>
          <p:cNvSpPr>
            <a:spLocks noChangeShapeType="1"/>
          </p:cNvSpPr>
          <p:nvPr/>
        </p:nvSpPr>
        <p:spPr bwMode="auto">
          <a:xfrm>
            <a:off x="2235200" y="3517900"/>
            <a:ext cx="5635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74" name="Text Box 134"/>
          <p:cNvSpPr txBox="1">
            <a:spLocks noChangeArrowheads="1"/>
          </p:cNvSpPr>
          <p:nvPr/>
        </p:nvSpPr>
        <p:spPr bwMode="auto">
          <a:xfrm>
            <a:off x="2844800" y="3340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5" name="Text Box 135"/>
          <p:cNvSpPr txBox="1">
            <a:spLocks noChangeArrowheads="1"/>
          </p:cNvSpPr>
          <p:nvPr/>
        </p:nvSpPr>
        <p:spPr bwMode="auto">
          <a:xfrm>
            <a:off x="3149600" y="3213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6" name="Text Box 136"/>
          <p:cNvSpPr txBox="1">
            <a:spLocks noChangeArrowheads="1"/>
          </p:cNvSpPr>
          <p:nvPr/>
        </p:nvSpPr>
        <p:spPr bwMode="auto">
          <a:xfrm>
            <a:off x="3136900" y="3467100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77" name="Line 137"/>
          <p:cNvSpPr>
            <a:spLocks noChangeShapeType="1"/>
          </p:cNvSpPr>
          <p:nvPr/>
        </p:nvSpPr>
        <p:spPr bwMode="auto">
          <a:xfrm>
            <a:off x="3149600" y="3517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78" name="Text Box 138"/>
          <p:cNvSpPr txBox="1">
            <a:spLocks noChangeArrowheads="1"/>
          </p:cNvSpPr>
          <p:nvPr/>
        </p:nvSpPr>
        <p:spPr bwMode="auto">
          <a:xfrm>
            <a:off x="1930400" y="3340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380" name="Text Box 140"/>
          <p:cNvSpPr txBox="1">
            <a:spLocks noChangeArrowheads="1"/>
          </p:cNvSpPr>
          <p:nvPr/>
        </p:nvSpPr>
        <p:spPr bwMode="auto">
          <a:xfrm>
            <a:off x="609600" y="5257800"/>
            <a:ext cx="769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Muốn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trừ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hai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phân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cùng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mẫu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,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ta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trừ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tử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của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phân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thứ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nhất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cho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tử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của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phân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thứ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hai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và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giữ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nguyên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mẫu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 </a:t>
            </a:r>
            <a:r>
              <a:rPr lang="en-US" altLang="ja-JP" sz="2400" b="1" dirty="0" err="1">
                <a:solidFill>
                  <a:srgbClr val="0000CC"/>
                </a:solidFill>
                <a:ea typeface="MS PGothic" pitchFamily="34" charset="-128"/>
              </a:rPr>
              <a:t>số</a:t>
            </a:r>
            <a:r>
              <a:rPr lang="en-US" altLang="ja-JP" sz="2400" b="1" dirty="0">
                <a:solidFill>
                  <a:srgbClr val="0000CC"/>
                </a:solidFill>
                <a:ea typeface="MS PGothic" pitchFamily="34" charset="-128"/>
              </a:rPr>
              <a:t>.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0324" name="Rectangle 84"/>
          <p:cNvSpPr>
            <a:spLocks noChangeArrowheads="1"/>
          </p:cNvSpPr>
          <p:nvPr/>
        </p:nvSpPr>
        <p:spPr bwMode="auto">
          <a:xfrm>
            <a:off x="52578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Rectangle 85"/>
          <p:cNvSpPr>
            <a:spLocks noChangeArrowheads="1"/>
          </p:cNvSpPr>
          <p:nvPr/>
        </p:nvSpPr>
        <p:spPr bwMode="auto">
          <a:xfrm>
            <a:off x="59436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Rectangle 86"/>
          <p:cNvSpPr>
            <a:spLocks noChangeArrowheads="1"/>
          </p:cNvSpPr>
          <p:nvPr/>
        </p:nvSpPr>
        <p:spPr bwMode="auto">
          <a:xfrm>
            <a:off x="66294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Rectangle 87"/>
          <p:cNvSpPr>
            <a:spLocks noChangeArrowheads="1"/>
          </p:cNvSpPr>
          <p:nvPr/>
        </p:nvSpPr>
        <p:spPr bwMode="auto">
          <a:xfrm>
            <a:off x="73152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Rectangle 88"/>
          <p:cNvSpPr>
            <a:spLocks noChangeArrowheads="1"/>
          </p:cNvSpPr>
          <p:nvPr/>
        </p:nvSpPr>
        <p:spPr bwMode="auto">
          <a:xfrm>
            <a:off x="45720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Rectangle 89"/>
          <p:cNvSpPr>
            <a:spLocks noChangeArrowheads="1"/>
          </p:cNvSpPr>
          <p:nvPr/>
        </p:nvSpPr>
        <p:spPr bwMode="auto">
          <a:xfrm>
            <a:off x="8001000" y="2667000"/>
            <a:ext cx="685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AutoShape 91"/>
          <p:cNvSpPr>
            <a:spLocks/>
          </p:cNvSpPr>
          <p:nvPr/>
        </p:nvSpPr>
        <p:spPr bwMode="auto">
          <a:xfrm rot="5400000">
            <a:off x="6096000" y="771525"/>
            <a:ext cx="381000" cy="34290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6121400" y="17526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6121400" y="2019300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002060"/>
                </a:solidFill>
                <a:ea typeface="MS PGothic" pitchFamily="34" charset="-128"/>
              </a:rPr>
              <a:t>6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334" name="Line 94"/>
          <p:cNvSpPr>
            <a:spLocks noChangeShapeType="1"/>
          </p:cNvSpPr>
          <p:nvPr/>
        </p:nvSpPr>
        <p:spPr bwMode="auto">
          <a:xfrm>
            <a:off x="6134100" y="208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Line 121"/>
          <p:cNvSpPr>
            <a:spLocks noChangeShapeType="1"/>
          </p:cNvSpPr>
          <p:nvPr/>
        </p:nvSpPr>
        <p:spPr bwMode="auto">
          <a:xfrm>
            <a:off x="7158292" y="4146756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47" name="Text Box 116"/>
          <p:cNvSpPr txBox="1">
            <a:spLocks noChangeArrowheads="1"/>
          </p:cNvSpPr>
          <p:nvPr/>
        </p:nvSpPr>
        <p:spPr bwMode="auto">
          <a:xfrm>
            <a:off x="1206500" y="43195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Text Box 117"/>
          <p:cNvSpPr txBox="1">
            <a:spLocks noChangeArrowheads="1"/>
          </p:cNvSpPr>
          <p:nvPr/>
        </p:nvSpPr>
        <p:spPr bwMode="auto">
          <a:xfrm>
            <a:off x="1206500" y="4586287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9" name="Line 118"/>
          <p:cNvSpPr>
            <a:spLocks noChangeShapeType="1"/>
          </p:cNvSpPr>
          <p:nvPr/>
        </p:nvSpPr>
        <p:spPr bwMode="auto">
          <a:xfrm>
            <a:off x="1219200" y="46497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Text Box 119"/>
          <p:cNvSpPr txBox="1">
            <a:spLocks noChangeArrowheads="1"/>
          </p:cNvSpPr>
          <p:nvPr/>
        </p:nvSpPr>
        <p:spPr bwMode="auto">
          <a:xfrm>
            <a:off x="1816100" y="43195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1" name="Text Box 120"/>
          <p:cNvSpPr txBox="1">
            <a:spLocks noChangeArrowheads="1"/>
          </p:cNvSpPr>
          <p:nvPr/>
        </p:nvSpPr>
        <p:spPr bwMode="auto">
          <a:xfrm>
            <a:off x="1816100" y="4586287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2" name="Line 121"/>
          <p:cNvSpPr>
            <a:spLocks noChangeShapeType="1"/>
          </p:cNvSpPr>
          <p:nvPr/>
        </p:nvSpPr>
        <p:spPr bwMode="auto">
          <a:xfrm>
            <a:off x="1828800" y="46497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 Box 122"/>
          <p:cNvSpPr txBox="1">
            <a:spLocks noChangeArrowheads="1"/>
          </p:cNvSpPr>
          <p:nvPr/>
        </p:nvSpPr>
        <p:spPr bwMode="auto">
          <a:xfrm>
            <a:off x="1562100" y="4460875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ea typeface="MS PGothic" pitchFamily="34" charset="-128"/>
              </a:rPr>
              <a:t>+</a:t>
            </a:r>
            <a:endParaRPr lang="en-US" dirty="0"/>
          </a:p>
        </p:txBody>
      </p:sp>
      <p:sp>
        <p:nvSpPr>
          <p:cNvPr id="59" name="Text Box 135"/>
          <p:cNvSpPr txBox="1">
            <a:spLocks noChangeArrowheads="1"/>
          </p:cNvSpPr>
          <p:nvPr/>
        </p:nvSpPr>
        <p:spPr bwMode="auto">
          <a:xfrm>
            <a:off x="2438400" y="4332287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0" name="Text Box 136"/>
          <p:cNvSpPr txBox="1">
            <a:spLocks noChangeArrowheads="1"/>
          </p:cNvSpPr>
          <p:nvPr/>
        </p:nvSpPr>
        <p:spPr bwMode="auto">
          <a:xfrm>
            <a:off x="2425700" y="4586287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1" name="Line 137"/>
          <p:cNvSpPr>
            <a:spLocks noChangeShapeType="1"/>
          </p:cNvSpPr>
          <p:nvPr/>
        </p:nvSpPr>
        <p:spPr bwMode="auto">
          <a:xfrm>
            <a:off x="2438400" y="46370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Text Box 138"/>
          <p:cNvSpPr txBox="1">
            <a:spLocks noChangeArrowheads="1"/>
          </p:cNvSpPr>
          <p:nvPr/>
        </p:nvSpPr>
        <p:spPr bwMode="auto">
          <a:xfrm>
            <a:off x="2120900" y="4459287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0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1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1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1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1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1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1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1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0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0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0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0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8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2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0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5" dur="500"/>
                                        <p:tgtEl>
                                          <p:spTgt spid="1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10335" grpId="0"/>
      <p:bldP spid="10336" grpId="0"/>
      <p:bldP spid="10337" grpId="0"/>
      <p:bldP spid="10338" grpId="0" animBg="1"/>
      <p:bldP spid="10339" grpId="0"/>
      <p:bldP spid="10340" grpId="0"/>
      <p:bldP spid="10341" grpId="0" animBg="1"/>
      <p:bldP spid="10342" grpId="0"/>
      <p:bldP spid="10343" grpId="0" animBg="1"/>
      <p:bldP spid="10344" grpId="0"/>
      <p:bldP spid="10345" grpId="0"/>
      <p:bldP spid="10346" grpId="0" animBg="1"/>
      <p:bldP spid="10347" grpId="0" animBg="1"/>
      <p:bldP spid="10348" grpId="0"/>
      <p:bldP spid="10349" grpId="0"/>
      <p:bldP spid="10350" grpId="0"/>
      <p:bldP spid="10352" grpId="0"/>
      <p:bldP spid="10356" grpId="0"/>
      <p:bldP spid="10357" grpId="0"/>
      <p:bldP spid="10358" grpId="0" animBg="1"/>
      <p:bldP spid="10359" grpId="0"/>
      <p:bldP spid="10360" grpId="0"/>
      <p:bldP spid="10361" grpId="0" animBg="1"/>
      <p:bldP spid="10362" grpId="0"/>
      <p:bldP spid="10371" grpId="0"/>
      <p:bldP spid="10372" grpId="0"/>
      <p:bldP spid="10373" grpId="0" animBg="1"/>
      <p:bldP spid="10374" grpId="0"/>
      <p:bldP spid="10375" grpId="0"/>
      <p:bldP spid="10376" grpId="0"/>
      <p:bldP spid="10377" grpId="0" animBg="1"/>
      <p:bldP spid="10378" grpId="0"/>
      <p:bldP spid="10380" grpId="0"/>
      <p:bldP spid="10324" grpId="0" animBg="1"/>
      <p:bldP spid="10324" grpId="1" animBg="1"/>
      <p:bldP spid="10325" grpId="0" animBg="1"/>
      <p:bldP spid="10325" grpId="1" animBg="1"/>
      <p:bldP spid="10326" grpId="0" animBg="1"/>
      <p:bldP spid="10326" grpId="1" animBg="1"/>
      <p:bldP spid="10327" grpId="0" animBg="1"/>
      <p:bldP spid="10327" grpId="1" animBg="1"/>
      <p:bldP spid="10328" grpId="0" animBg="1"/>
      <p:bldP spid="10328" grpId="1" animBg="1"/>
      <p:bldP spid="10329" grpId="0" animBg="1"/>
      <p:bldP spid="10331" grpId="0" animBg="1"/>
      <p:bldP spid="10332" grpId="0"/>
      <p:bldP spid="10333" grpId="0"/>
      <p:bldP spid="10334" grpId="0" animBg="1"/>
      <p:bldP spid="64" grpId="0" animBg="1"/>
      <p:bldP spid="47" grpId="0"/>
      <p:bldP spid="47" grpId="1"/>
      <p:bldP spid="47" grpId="2"/>
      <p:bldP spid="48" grpId="0"/>
      <p:bldP spid="48" grpId="1"/>
      <p:bldP spid="48" grpId="2"/>
      <p:bldP spid="49" grpId="0" animBg="1"/>
      <p:bldP spid="49" grpId="1" animBg="1"/>
      <p:bldP spid="49" grpId="2" animBg="1"/>
      <p:bldP spid="50" grpId="0"/>
      <p:bldP spid="50" grpId="1"/>
      <p:bldP spid="50" grpId="2"/>
      <p:bldP spid="51" grpId="0"/>
      <p:bldP spid="51" grpId="1"/>
      <p:bldP spid="51" grpId="2"/>
      <p:bldP spid="52" grpId="0" animBg="1"/>
      <p:bldP spid="52" grpId="1" animBg="1"/>
      <p:bldP spid="52" grpId="2" animBg="1"/>
      <p:bldP spid="53" grpId="0"/>
      <p:bldP spid="53" grpId="1"/>
      <p:bldP spid="53" grpId="2"/>
      <p:bldP spid="59" grpId="0"/>
      <p:bldP spid="59" grpId="1"/>
      <p:bldP spid="59" grpId="2"/>
      <p:bldP spid="60" grpId="0"/>
      <p:bldP spid="60" grpId="1"/>
      <p:bldP spid="60" grpId="2"/>
      <p:bldP spid="61" grpId="0" animBg="1"/>
      <p:bldP spid="61" grpId="1" animBg="1"/>
      <p:bldP spid="61" grpId="2" animBg="1"/>
      <p:bldP spid="62" grpId="0"/>
      <p:bldP spid="62" grpId="1"/>
      <p:bldP spid="6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8" name="AutoShape 60"/>
          <p:cNvSpPr>
            <a:spLocks noChangeArrowheads="1"/>
          </p:cNvSpPr>
          <p:nvPr/>
        </p:nvSpPr>
        <p:spPr bwMode="auto">
          <a:xfrm>
            <a:off x="2438400" y="685800"/>
            <a:ext cx="4522788" cy="914400"/>
          </a:xfrm>
          <a:prstGeom prst="downArrowCallout">
            <a:avLst>
              <a:gd name="adj1" fmla="val 83261"/>
              <a:gd name="adj2" fmla="val 71536"/>
              <a:gd name="adj3" fmla="val 15954"/>
              <a:gd name="adj4" fmla="val 76481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4800" b="1" dirty="0" err="1" smtClean="0">
                <a:solidFill>
                  <a:srgbClr val="CC0000"/>
                </a:solidFill>
                <a:ea typeface="MS PGothic" pitchFamily="34" charset="-128"/>
                <a:cs typeface="Arial" charset="0"/>
              </a:rPr>
              <a:t>Luyện</a:t>
            </a:r>
            <a:r>
              <a:rPr lang="en-US" altLang="ja-JP" sz="4800" b="1" dirty="0" smtClean="0">
                <a:solidFill>
                  <a:srgbClr val="CC000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ja-JP" sz="4800" b="1" dirty="0" err="1" smtClean="0">
                <a:solidFill>
                  <a:srgbClr val="CC0000"/>
                </a:solidFill>
                <a:ea typeface="MS PGothic" pitchFamily="34" charset="-128"/>
                <a:cs typeface="Arial" charset="0"/>
              </a:rPr>
              <a:t>tập</a:t>
            </a:r>
            <a:endParaRPr lang="vi-VN" sz="4800" b="1" dirty="0">
              <a:solidFill>
                <a:srgbClr val="CC000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12349" name="AutoShape 61"/>
          <p:cNvSpPr>
            <a:spLocks noChangeArrowheads="1"/>
          </p:cNvSpPr>
          <p:nvPr/>
        </p:nvSpPr>
        <p:spPr bwMode="auto">
          <a:xfrm>
            <a:off x="457200" y="1828800"/>
            <a:ext cx="24384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 b="1">
                <a:ea typeface="MS PGothic" pitchFamily="34" charset="-128"/>
              </a:rPr>
              <a:t>Bài tập 1/ Tính</a:t>
            </a:r>
            <a:endParaRPr lang="en-US" sz="2400" b="1"/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1295400" y="36591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1295400" y="39258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1308100" y="39893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1905000" y="36591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1828800" y="39258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55" name="Line 67"/>
          <p:cNvSpPr>
            <a:spLocks noChangeShapeType="1"/>
          </p:cNvSpPr>
          <p:nvPr/>
        </p:nvSpPr>
        <p:spPr bwMode="auto">
          <a:xfrm>
            <a:off x="1917700" y="39893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6" name="Text Box 68"/>
          <p:cNvSpPr txBox="1">
            <a:spLocks noChangeArrowheads="1"/>
          </p:cNvSpPr>
          <p:nvPr/>
        </p:nvSpPr>
        <p:spPr bwMode="auto">
          <a:xfrm>
            <a:off x="1665288" y="37576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32766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79" name="Text Box 91"/>
          <p:cNvSpPr txBox="1">
            <a:spLocks noChangeArrowheads="1"/>
          </p:cNvSpPr>
          <p:nvPr/>
        </p:nvSpPr>
        <p:spPr bwMode="auto">
          <a:xfrm>
            <a:off x="3276600" y="39243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32893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38862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2" name="Text Box 94"/>
          <p:cNvSpPr txBox="1">
            <a:spLocks noChangeArrowheads="1"/>
          </p:cNvSpPr>
          <p:nvPr/>
        </p:nvSpPr>
        <p:spPr bwMode="auto">
          <a:xfrm>
            <a:off x="3886200" y="39243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83" name="Line 95"/>
          <p:cNvSpPr>
            <a:spLocks noChangeShapeType="1"/>
          </p:cNvSpPr>
          <p:nvPr/>
        </p:nvSpPr>
        <p:spPr bwMode="auto">
          <a:xfrm>
            <a:off x="38989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3632200" y="37703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51816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3" name="Text Box 105"/>
          <p:cNvSpPr txBox="1">
            <a:spLocks noChangeArrowheads="1"/>
          </p:cNvSpPr>
          <p:nvPr/>
        </p:nvSpPr>
        <p:spPr bwMode="auto">
          <a:xfrm>
            <a:off x="5181600" y="39243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>
            <a:off x="51943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57912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5791200" y="39243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397" name="Line 109"/>
          <p:cNvSpPr>
            <a:spLocks noChangeShapeType="1"/>
          </p:cNvSpPr>
          <p:nvPr/>
        </p:nvSpPr>
        <p:spPr bwMode="auto">
          <a:xfrm>
            <a:off x="58039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5537200" y="37703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70866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0" name="Text Box 112"/>
          <p:cNvSpPr txBox="1">
            <a:spLocks noChangeArrowheads="1"/>
          </p:cNvSpPr>
          <p:nvPr/>
        </p:nvSpPr>
        <p:spPr bwMode="auto">
          <a:xfrm>
            <a:off x="7086600" y="39243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1" name="Line 113"/>
          <p:cNvSpPr>
            <a:spLocks noChangeShapeType="1"/>
          </p:cNvSpPr>
          <p:nvPr/>
        </p:nvSpPr>
        <p:spPr bwMode="auto">
          <a:xfrm>
            <a:off x="70993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7696200" y="3657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7696200" y="39243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404" name="Line 116"/>
          <p:cNvSpPr>
            <a:spLocks noChangeShapeType="1"/>
          </p:cNvSpPr>
          <p:nvPr/>
        </p:nvSpPr>
        <p:spPr bwMode="auto">
          <a:xfrm>
            <a:off x="7772400" y="398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7456488" y="37703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2406" name="Text Box 118"/>
          <p:cNvSpPr txBox="1">
            <a:spLocks noChangeArrowheads="1"/>
          </p:cNvSpPr>
          <p:nvPr/>
        </p:nvSpPr>
        <p:spPr bwMode="auto">
          <a:xfrm>
            <a:off x="2286000" y="3733800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4" name="Text Box 126"/>
          <p:cNvSpPr txBox="1">
            <a:spLocks noChangeArrowheads="1"/>
          </p:cNvSpPr>
          <p:nvPr/>
        </p:nvSpPr>
        <p:spPr bwMode="auto">
          <a:xfrm>
            <a:off x="4267200" y="3733800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6172200" y="3733800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>
                <a:ea typeface="MS PGothic" pitchFamily="34" charset="-128"/>
              </a:rPr>
              <a:t>;</a:t>
            </a:r>
            <a:endParaRPr lang="en-US" sz="2400" b="1"/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825500" y="378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2882900" y="37719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b)</a:t>
            </a:r>
            <a:endParaRPr lang="en-US"/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775200" y="378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c)</a:t>
            </a:r>
            <a:endParaRPr lang="en-US"/>
          </a:p>
        </p:txBody>
      </p:sp>
      <p:sp>
        <p:nvSpPr>
          <p:cNvPr id="12419" name="Text Box 131"/>
          <p:cNvSpPr txBox="1">
            <a:spLocks noChangeArrowheads="1"/>
          </p:cNvSpPr>
          <p:nvPr/>
        </p:nvSpPr>
        <p:spPr bwMode="auto">
          <a:xfrm>
            <a:off x="6680200" y="378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d)</a:t>
            </a:r>
            <a:endParaRPr lang="en-US"/>
          </a:p>
        </p:txBody>
      </p:sp>
      <p:pic>
        <p:nvPicPr>
          <p:cNvPr id="12420" name="Picture 132" descr="Frames PPT 002"/>
          <p:cNvPicPr>
            <a:picLocks noChangeAspect="1" noChangeArrowheads="1"/>
          </p:cNvPicPr>
          <p:nvPr/>
        </p:nvPicPr>
        <p:blipFill>
          <a:blip r:embed="rId2">
            <a:lum bright="12000" contrast="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8" grpId="0" animBg="1"/>
      <p:bldP spid="12349" grpId="0" animBg="1"/>
      <p:bldP spid="12350" grpId="0"/>
      <p:bldP spid="12351" grpId="0"/>
      <p:bldP spid="12352" grpId="0" animBg="1"/>
      <p:bldP spid="12353" grpId="0"/>
      <p:bldP spid="12354" grpId="0"/>
      <p:bldP spid="12355" grpId="0" animBg="1"/>
      <p:bldP spid="12356" grpId="0"/>
      <p:bldP spid="12378" grpId="0"/>
      <p:bldP spid="12379" grpId="0"/>
      <p:bldP spid="12380" grpId="0" animBg="1"/>
      <p:bldP spid="12381" grpId="0"/>
      <p:bldP spid="12382" grpId="0"/>
      <p:bldP spid="12383" grpId="0" animBg="1"/>
      <p:bldP spid="12384" grpId="0"/>
      <p:bldP spid="12392" grpId="0"/>
      <p:bldP spid="12393" grpId="0"/>
      <p:bldP spid="12394" grpId="0" animBg="1"/>
      <p:bldP spid="12395" grpId="0"/>
      <p:bldP spid="12396" grpId="0"/>
      <p:bldP spid="12397" grpId="0" animBg="1"/>
      <p:bldP spid="12398" grpId="0"/>
      <p:bldP spid="12399" grpId="0"/>
      <p:bldP spid="12400" grpId="0"/>
      <p:bldP spid="12401" grpId="0" animBg="1"/>
      <p:bldP spid="12402" grpId="0"/>
      <p:bldP spid="12403" grpId="0"/>
      <p:bldP spid="12404" grpId="0" animBg="1"/>
      <p:bldP spid="12405" grpId="0"/>
      <p:bldP spid="12406" grpId="0"/>
      <p:bldP spid="12414" grpId="0"/>
      <p:bldP spid="12415" grpId="0"/>
      <p:bldP spid="12416" grpId="0"/>
      <p:bldP spid="12417" grpId="0"/>
      <p:bldP spid="12418" grpId="0"/>
      <p:bldP spid="124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374775" y="30749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374775" y="3341688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387475" y="34051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870075" y="30749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882775" y="3341688"/>
            <a:ext cx="596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1971675" y="34051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730375" y="3216275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981075" y="31892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b)</a:t>
            </a:r>
            <a:endParaRPr lang="en-US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397000" y="393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397000" y="42037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1409700" y="4267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006600" y="393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006600" y="42037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019300" y="4267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752600" y="4078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990600" y="4064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c)</a:t>
            </a:r>
            <a:endParaRPr lang="en-US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1384300" y="49180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1460500" y="5184775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1397000" y="52482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1993900" y="49180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1993900" y="5184775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2006600" y="52482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1739900" y="505936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977900" y="50450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d)</a:t>
            </a:r>
            <a:endParaRPr lang="en-US"/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457200" y="609600"/>
            <a:ext cx="3352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 dirty="0" err="1">
                <a:ea typeface="MS PGothic" pitchFamily="34" charset="-128"/>
              </a:rPr>
              <a:t>Bài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tập</a:t>
            </a:r>
            <a:r>
              <a:rPr lang="en-US" altLang="ja-JP" b="1" dirty="0">
                <a:ea typeface="MS PGothic" pitchFamily="34" charset="-128"/>
              </a:rPr>
              <a:t> 2/ </a:t>
            </a:r>
            <a:r>
              <a:rPr lang="en-US" altLang="ja-JP" b="1" dirty="0" err="1">
                <a:ea typeface="MS PGothic" pitchFamily="34" charset="-128"/>
              </a:rPr>
              <a:t>Rút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gọn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rồi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tính</a:t>
            </a:r>
            <a:r>
              <a:rPr lang="en-US" altLang="ja-JP" b="1" dirty="0">
                <a:ea typeface="MS PGothic" pitchFamily="34" charset="-128"/>
              </a:rPr>
              <a:t>:</a:t>
            </a:r>
            <a:endParaRPr lang="en-US" b="1" dirty="0"/>
          </a:p>
        </p:txBody>
      </p:sp>
      <p:pic>
        <p:nvPicPr>
          <p:cNvPr id="16482" name="Picture 98" descr="Frames PPT 002"/>
          <p:cNvPicPr>
            <a:picLocks noChangeAspect="1" noChangeArrowheads="1"/>
          </p:cNvPicPr>
          <p:nvPr/>
        </p:nvPicPr>
        <p:blipFill>
          <a:blip r:embed="rId2">
            <a:lum bright="12000" contrast="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2" name="Text Box 6"/>
          <p:cNvSpPr txBox="1">
            <a:spLocks noChangeArrowheads="1"/>
          </p:cNvSpPr>
          <p:nvPr/>
        </p:nvSpPr>
        <p:spPr bwMode="auto">
          <a:xfrm>
            <a:off x="1346200" y="2133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346200" y="24526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Line 8"/>
          <p:cNvSpPr>
            <a:spLocks noChangeShapeType="1"/>
          </p:cNvSpPr>
          <p:nvPr/>
        </p:nvSpPr>
        <p:spPr bwMode="auto">
          <a:xfrm>
            <a:off x="1358900" y="246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Text Box 9"/>
          <p:cNvSpPr txBox="1">
            <a:spLocks noChangeArrowheads="1"/>
          </p:cNvSpPr>
          <p:nvPr/>
        </p:nvSpPr>
        <p:spPr bwMode="auto">
          <a:xfrm>
            <a:off x="1955800" y="2133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6" name="Text Box 10"/>
          <p:cNvSpPr txBox="1">
            <a:spLocks noChangeArrowheads="1"/>
          </p:cNvSpPr>
          <p:nvPr/>
        </p:nvSpPr>
        <p:spPr bwMode="auto">
          <a:xfrm>
            <a:off x="1955800" y="24526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Line 11"/>
          <p:cNvSpPr>
            <a:spLocks noChangeShapeType="1"/>
          </p:cNvSpPr>
          <p:nvPr/>
        </p:nvSpPr>
        <p:spPr bwMode="auto">
          <a:xfrm>
            <a:off x="1968500" y="246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Text Box 12"/>
          <p:cNvSpPr txBox="1">
            <a:spLocks noChangeArrowheads="1"/>
          </p:cNvSpPr>
          <p:nvPr/>
        </p:nvSpPr>
        <p:spPr bwMode="auto">
          <a:xfrm>
            <a:off x="1701800" y="22748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79" name="Text Box 13"/>
          <p:cNvSpPr txBox="1">
            <a:spLocks noChangeArrowheads="1"/>
          </p:cNvSpPr>
          <p:nvPr/>
        </p:nvSpPr>
        <p:spPr bwMode="auto">
          <a:xfrm>
            <a:off x="977900" y="2259013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374775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1374775" y="4419600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1387475" y="4483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870075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15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882775" y="4419600"/>
            <a:ext cx="596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25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1971675" y="4483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730375" y="42941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981075" y="426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b)</a:t>
            </a:r>
            <a:endParaRPr lang="en-US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4216400" y="4229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216400" y="4495800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4229100" y="4559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826000" y="4229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4826000" y="4495800"/>
            <a:ext cx="393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4838700" y="4559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572000" y="4370387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3810000" y="4356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c)</a:t>
            </a:r>
            <a:endParaRPr lang="en-US"/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1117600" y="15240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1117600" y="17907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14" name="Line 78"/>
          <p:cNvSpPr>
            <a:spLocks noChangeShapeType="1"/>
          </p:cNvSpPr>
          <p:nvPr/>
        </p:nvSpPr>
        <p:spPr bwMode="auto">
          <a:xfrm>
            <a:off x="1130300" y="1854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1727200" y="15240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16" name="Text Box 80"/>
          <p:cNvSpPr txBox="1">
            <a:spLocks noChangeArrowheads="1"/>
          </p:cNvSpPr>
          <p:nvPr/>
        </p:nvSpPr>
        <p:spPr bwMode="auto">
          <a:xfrm>
            <a:off x="1727200" y="17907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17" name="Line 81"/>
          <p:cNvSpPr>
            <a:spLocks noChangeShapeType="1"/>
          </p:cNvSpPr>
          <p:nvPr/>
        </p:nvSpPr>
        <p:spPr bwMode="auto">
          <a:xfrm>
            <a:off x="1739900" y="1854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18" name="Text Box 82"/>
          <p:cNvSpPr txBox="1">
            <a:spLocks noChangeArrowheads="1"/>
          </p:cNvSpPr>
          <p:nvPr/>
        </p:nvSpPr>
        <p:spPr bwMode="auto">
          <a:xfrm>
            <a:off x="1473200" y="1665287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4419" name="Text Box 83"/>
          <p:cNvSpPr txBox="1">
            <a:spLocks noChangeArrowheads="1"/>
          </p:cNvSpPr>
          <p:nvPr/>
        </p:nvSpPr>
        <p:spPr bwMode="auto">
          <a:xfrm>
            <a:off x="749300" y="1649412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a)</a:t>
            </a:r>
            <a:endParaRPr lang="en-US"/>
          </a:p>
        </p:txBody>
      </p:sp>
      <p:sp>
        <p:nvSpPr>
          <p:cNvPr id="14420" name="Text Box 84"/>
          <p:cNvSpPr txBox="1">
            <a:spLocks noChangeArrowheads="1"/>
          </p:cNvSpPr>
          <p:nvPr/>
        </p:nvSpPr>
        <p:spPr bwMode="auto">
          <a:xfrm>
            <a:off x="2133600" y="168910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22" name="Text Box 86"/>
          <p:cNvSpPr txBox="1">
            <a:spLocks noChangeArrowheads="1"/>
          </p:cNvSpPr>
          <p:nvPr/>
        </p:nvSpPr>
        <p:spPr bwMode="auto">
          <a:xfrm>
            <a:off x="2413000" y="1547812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23" name="Text Box 87"/>
          <p:cNvSpPr txBox="1">
            <a:spLocks noChangeArrowheads="1"/>
          </p:cNvSpPr>
          <p:nvPr/>
        </p:nvSpPr>
        <p:spPr bwMode="auto">
          <a:xfrm>
            <a:off x="2422525" y="1819275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24" name="Line 88"/>
          <p:cNvSpPr>
            <a:spLocks noChangeShapeType="1"/>
          </p:cNvSpPr>
          <p:nvPr/>
        </p:nvSpPr>
        <p:spPr bwMode="auto">
          <a:xfrm>
            <a:off x="2441575" y="18557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25" name="Text Box 89"/>
          <p:cNvSpPr txBox="1">
            <a:spLocks noChangeArrowheads="1"/>
          </p:cNvSpPr>
          <p:nvPr/>
        </p:nvSpPr>
        <p:spPr bwMode="auto">
          <a:xfrm>
            <a:off x="3032125" y="1530350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26" name="Text Box 90"/>
          <p:cNvSpPr txBox="1">
            <a:spLocks noChangeArrowheads="1"/>
          </p:cNvSpPr>
          <p:nvPr/>
        </p:nvSpPr>
        <p:spPr bwMode="auto">
          <a:xfrm>
            <a:off x="3032125" y="17922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427" name="Line 91"/>
          <p:cNvSpPr>
            <a:spLocks noChangeShapeType="1"/>
          </p:cNvSpPr>
          <p:nvPr/>
        </p:nvSpPr>
        <p:spPr bwMode="auto">
          <a:xfrm>
            <a:off x="3051175" y="18557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28" name="Text Box 92"/>
          <p:cNvSpPr txBox="1">
            <a:spLocks noChangeArrowheads="1"/>
          </p:cNvSpPr>
          <p:nvPr/>
        </p:nvSpPr>
        <p:spPr bwMode="auto">
          <a:xfrm>
            <a:off x="2784475" y="1666875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14429" name="Text Box 93"/>
          <p:cNvSpPr txBox="1">
            <a:spLocks noChangeArrowheads="1"/>
          </p:cNvSpPr>
          <p:nvPr/>
        </p:nvSpPr>
        <p:spPr bwMode="auto">
          <a:xfrm>
            <a:off x="3444875" y="16906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30" name="Text Box 94"/>
          <p:cNvSpPr txBox="1">
            <a:spLocks noChangeArrowheads="1"/>
          </p:cNvSpPr>
          <p:nvPr/>
        </p:nvSpPr>
        <p:spPr bwMode="auto">
          <a:xfrm>
            <a:off x="3836988" y="1539875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31" name="Text Box 95"/>
          <p:cNvSpPr txBox="1">
            <a:spLocks noChangeArrowheads="1"/>
          </p:cNvSpPr>
          <p:nvPr/>
        </p:nvSpPr>
        <p:spPr bwMode="auto">
          <a:xfrm>
            <a:off x="3836988" y="180498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4432" name="Line 96"/>
          <p:cNvSpPr>
            <a:spLocks noChangeShapeType="1"/>
          </p:cNvSpPr>
          <p:nvPr/>
        </p:nvSpPr>
        <p:spPr bwMode="auto">
          <a:xfrm>
            <a:off x="3843338" y="18684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4434" name="Picture 98" descr="Frames PPT 002"/>
          <p:cNvPicPr>
            <a:picLocks noChangeAspect="1" noChangeArrowheads="1"/>
          </p:cNvPicPr>
          <p:nvPr/>
        </p:nvPicPr>
        <p:blipFill>
          <a:blip r:embed="rId2">
            <a:lum bright="12000" contrast="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8" name="Text Box 93"/>
          <p:cNvSpPr txBox="1">
            <a:spLocks noChangeArrowheads="1"/>
          </p:cNvSpPr>
          <p:nvPr/>
        </p:nvSpPr>
        <p:spPr bwMode="auto">
          <a:xfrm>
            <a:off x="2222500" y="28717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9" name="Text Box 94"/>
          <p:cNvSpPr txBox="1">
            <a:spLocks noChangeArrowheads="1"/>
          </p:cNvSpPr>
          <p:nvPr/>
        </p:nvSpPr>
        <p:spPr bwMode="auto">
          <a:xfrm>
            <a:off x="2614613" y="2720975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0" name="Text Box 95"/>
          <p:cNvSpPr txBox="1">
            <a:spLocks noChangeArrowheads="1"/>
          </p:cNvSpPr>
          <p:nvPr/>
        </p:nvSpPr>
        <p:spPr bwMode="auto">
          <a:xfrm>
            <a:off x="2614613" y="298608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1" name="Line 96"/>
          <p:cNvSpPr>
            <a:spLocks noChangeShapeType="1"/>
          </p:cNvSpPr>
          <p:nvPr/>
        </p:nvSpPr>
        <p:spPr bwMode="auto">
          <a:xfrm>
            <a:off x="2620963" y="30495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6477000" y="4191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11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6553200" y="44577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4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Line 24"/>
          <p:cNvSpPr>
            <a:spLocks noChangeShapeType="1"/>
          </p:cNvSpPr>
          <p:nvPr/>
        </p:nvSpPr>
        <p:spPr bwMode="auto">
          <a:xfrm>
            <a:off x="6489700" y="452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7086600" y="4191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Text Box 26"/>
          <p:cNvSpPr txBox="1">
            <a:spLocks noChangeArrowheads="1"/>
          </p:cNvSpPr>
          <p:nvPr/>
        </p:nvSpPr>
        <p:spPr bwMode="auto">
          <a:xfrm>
            <a:off x="7086600" y="44577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F0000"/>
                </a:solidFill>
                <a:ea typeface="MS PGothic" pitchFamily="34" charset="-128"/>
              </a:rPr>
              <a:t>8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Line 27"/>
          <p:cNvSpPr>
            <a:spLocks noChangeShapeType="1"/>
          </p:cNvSpPr>
          <p:nvPr/>
        </p:nvSpPr>
        <p:spPr bwMode="auto">
          <a:xfrm>
            <a:off x="7099300" y="452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6832600" y="4332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-</a:t>
            </a:r>
            <a:endParaRPr lang="en-US"/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6070600" y="4318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ea typeface="MS PGothic" pitchFamily="34" charset="-128"/>
              </a:rPr>
              <a:t>d)</a:t>
            </a:r>
            <a:endParaRPr lang="en-US"/>
          </a:p>
        </p:txBody>
      </p:sp>
      <p:sp>
        <p:nvSpPr>
          <p:cNvPr id="66" name="Text Box 116"/>
          <p:cNvSpPr txBox="1">
            <a:spLocks noChangeArrowheads="1"/>
          </p:cNvSpPr>
          <p:nvPr/>
        </p:nvSpPr>
        <p:spPr bwMode="auto">
          <a:xfrm>
            <a:off x="1066800" y="27193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ea typeface="MS PGothic" pitchFamily="34" charset="-128"/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7" name="Text Box 117"/>
          <p:cNvSpPr txBox="1">
            <a:spLocks noChangeArrowheads="1"/>
          </p:cNvSpPr>
          <p:nvPr/>
        </p:nvSpPr>
        <p:spPr bwMode="auto">
          <a:xfrm>
            <a:off x="1066800" y="2986087"/>
            <a:ext cx="39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ea typeface="MS PGothic" pitchFamily="34" charset="-128"/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2" name="Line 118"/>
          <p:cNvSpPr>
            <a:spLocks noChangeShapeType="1"/>
          </p:cNvSpPr>
          <p:nvPr/>
        </p:nvSpPr>
        <p:spPr bwMode="auto">
          <a:xfrm>
            <a:off x="1079500" y="30495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Text Box 119"/>
          <p:cNvSpPr txBox="1">
            <a:spLocks noChangeArrowheads="1"/>
          </p:cNvSpPr>
          <p:nvPr/>
        </p:nvSpPr>
        <p:spPr bwMode="auto">
          <a:xfrm>
            <a:off x="1689100" y="2719387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 smtClean="0">
                <a:solidFill>
                  <a:srgbClr val="FF0000"/>
                </a:solidFill>
                <a:ea typeface="MS PGothic" pitchFamily="34" charset="-128"/>
              </a:rPr>
              <a:t>3:3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Text Box 120"/>
          <p:cNvSpPr txBox="1">
            <a:spLocks noChangeArrowheads="1"/>
          </p:cNvSpPr>
          <p:nvPr/>
        </p:nvSpPr>
        <p:spPr bwMode="auto">
          <a:xfrm>
            <a:off x="1689100" y="2986087"/>
            <a:ext cx="53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ea typeface="MS PGothic" pitchFamily="34" charset="-128"/>
              </a:rPr>
              <a:t>9:3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5" name="Line 121"/>
          <p:cNvSpPr>
            <a:spLocks noChangeShapeType="1"/>
          </p:cNvSpPr>
          <p:nvPr/>
        </p:nvSpPr>
        <p:spPr bwMode="auto">
          <a:xfrm>
            <a:off x="1778000" y="30495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Text Box 138"/>
          <p:cNvSpPr txBox="1">
            <a:spLocks noChangeArrowheads="1"/>
          </p:cNvSpPr>
          <p:nvPr/>
        </p:nvSpPr>
        <p:spPr bwMode="auto">
          <a:xfrm>
            <a:off x="1384300" y="29098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rgbClr val="FF0000"/>
                </a:solidFill>
                <a:ea typeface="MS PGothic" pitchFamily="34" charset="-128"/>
              </a:rPr>
              <a:t>=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457200" y="457200"/>
            <a:ext cx="3352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b="1" dirty="0" err="1">
                <a:ea typeface="MS PGothic" pitchFamily="34" charset="-128"/>
              </a:rPr>
              <a:t>Bài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tập</a:t>
            </a:r>
            <a:r>
              <a:rPr lang="en-US" altLang="ja-JP" b="1" dirty="0">
                <a:ea typeface="MS PGothic" pitchFamily="34" charset="-128"/>
              </a:rPr>
              <a:t> 2/ </a:t>
            </a:r>
            <a:r>
              <a:rPr lang="en-US" altLang="ja-JP" b="1" dirty="0" err="1">
                <a:ea typeface="MS PGothic" pitchFamily="34" charset="-128"/>
              </a:rPr>
              <a:t>Rút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gọn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rồi</a:t>
            </a:r>
            <a:r>
              <a:rPr lang="en-US" altLang="ja-JP" b="1" dirty="0">
                <a:ea typeface="MS PGothic" pitchFamily="34" charset="-128"/>
              </a:rPr>
              <a:t> </a:t>
            </a:r>
            <a:r>
              <a:rPr lang="en-US" altLang="ja-JP" b="1" dirty="0" err="1">
                <a:ea typeface="MS PGothic" pitchFamily="34" charset="-128"/>
              </a:rPr>
              <a:t>tính</a:t>
            </a:r>
            <a:r>
              <a:rPr lang="en-US" altLang="ja-JP" b="1" dirty="0">
                <a:ea typeface="MS PGothic" pitchFamily="34" charset="-128"/>
              </a:rPr>
              <a:t>:</a:t>
            </a:r>
            <a:endParaRPr lang="en-US" b="1" dirty="0"/>
          </a:p>
        </p:txBody>
      </p:sp>
      <p:sp>
        <p:nvSpPr>
          <p:cNvPr id="82" name="Rectangle 30"/>
          <p:cNvSpPr>
            <a:spLocks noChangeArrowheads="1"/>
          </p:cNvSpPr>
          <p:nvPr/>
        </p:nvSpPr>
        <p:spPr bwMode="auto">
          <a:xfrm>
            <a:off x="3886200" y="2667000"/>
            <a:ext cx="13716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err="1" smtClean="0">
                <a:ea typeface="MS PGothic" pitchFamily="34" charset="-128"/>
              </a:rPr>
              <a:t>Tính</a:t>
            </a:r>
            <a:r>
              <a:rPr lang="en-US" b="1" dirty="0" smtClean="0">
                <a:ea typeface="MS PGothic" pitchFamily="34" charset="-128"/>
              </a:rPr>
              <a:t>: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4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4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6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8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7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7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0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3" dur="500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9" dur="500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3" dur="500"/>
                                        <p:tgtEl>
                                          <p:spTgt spid="14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14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7" dur="500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/>
                                        <p:tgtEl>
                                          <p:spTgt spid="14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1" dur="500"/>
                                        <p:tgtEl>
                                          <p:spTgt spid="14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/>
                                        <p:tgtEl>
                                          <p:spTgt spid="14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5" dur="500"/>
                                        <p:tgtEl>
                                          <p:spTgt spid="14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/>
                                        <p:tgtEl>
                                          <p:spTgt spid="14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9" dur="500"/>
                                        <p:tgtEl>
                                          <p:spTgt spid="14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/>
                                        <p:tgtEl>
                                          <p:spTgt spid="14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3" dur="500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7" dur="500"/>
                                        <p:tgtEl>
                                          <p:spTgt spid="1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500"/>
                                        <p:tgtEl>
                                          <p:spTgt spid="1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1" dur="500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5" dur="500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9" dur="500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3" dur="500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7" dur="500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500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1" dur="500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500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5" dur="500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9" dur="500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3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7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5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6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1" grpId="0"/>
      <p:bldP spid="14352" grpId="0"/>
      <p:bldP spid="14353" grpId="0" animBg="1"/>
      <p:bldP spid="14354" grpId="0"/>
      <p:bldP spid="14355" grpId="0"/>
      <p:bldP spid="14356" grpId="0" animBg="1"/>
      <p:bldP spid="14357" grpId="0"/>
      <p:bldP spid="14358" grpId="0"/>
      <p:bldP spid="14359" grpId="0"/>
      <p:bldP spid="14360" grpId="0"/>
      <p:bldP spid="14361" grpId="0" animBg="1"/>
      <p:bldP spid="14362" grpId="0"/>
      <p:bldP spid="14363" grpId="0"/>
      <p:bldP spid="14364" grpId="0" animBg="1"/>
      <p:bldP spid="14365" grpId="0"/>
      <p:bldP spid="14366" grpId="0"/>
      <p:bldP spid="14412" grpId="0"/>
      <p:bldP spid="14412" grpId="1"/>
      <p:bldP spid="14413" grpId="0"/>
      <p:bldP spid="14413" grpId="1"/>
      <p:bldP spid="14414" grpId="0" animBg="1"/>
      <p:bldP spid="14414" grpId="1" animBg="1"/>
      <p:bldP spid="14415" grpId="0"/>
      <p:bldP spid="14415" grpId="1"/>
      <p:bldP spid="14416" grpId="0"/>
      <p:bldP spid="14416" grpId="1"/>
      <p:bldP spid="14417" grpId="0" animBg="1"/>
      <p:bldP spid="14417" grpId="1" animBg="1"/>
      <p:bldP spid="14418" grpId="0"/>
      <p:bldP spid="14418" grpId="1"/>
      <p:bldP spid="14419" grpId="0"/>
      <p:bldP spid="14419" grpId="1"/>
      <p:bldP spid="14420" grpId="0"/>
      <p:bldP spid="14420" grpId="1"/>
      <p:bldP spid="14422" grpId="0"/>
      <p:bldP spid="14422" grpId="1"/>
      <p:bldP spid="14423" grpId="0"/>
      <p:bldP spid="14423" grpId="1"/>
      <p:bldP spid="14424" grpId="0" animBg="1"/>
      <p:bldP spid="14424" grpId="1" animBg="1"/>
      <p:bldP spid="14425" grpId="0"/>
      <p:bldP spid="14425" grpId="1"/>
      <p:bldP spid="14426" grpId="0"/>
      <p:bldP spid="14426" grpId="1"/>
      <p:bldP spid="14427" grpId="0" animBg="1"/>
      <p:bldP spid="14427" grpId="1" animBg="1"/>
      <p:bldP spid="14428" grpId="0"/>
      <p:bldP spid="14428" grpId="1"/>
      <p:bldP spid="14429" grpId="0"/>
      <p:bldP spid="14429" grpId="1"/>
      <p:bldP spid="14430" grpId="0"/>
      <p:bldP spid="14430" grpId="1"/>
      <p:bldP spid="14431" grpId="0"/>
      <p:bldP spid="14431" grpId="1"/>
      <p:bldP spid="14432" grpId="0" animBg="1"/>
      <p:bldP spid="14432" grpId="1" animBg="1"/>
      <p:bldP spid="68" grpId="0"/>
      <p:bldP spid="68" grpId="1"/>
      <p:bldP spid="68" grpId="2"/>
      <p:bldP spid="69" grpId="0"/>
      <p:bldP spid="69" grpId="1"/>
      <p:bldP spid="70" grpId="0"/>
      <p:bldP spid="70" grpId="1"/>
      <p:bldP spid="71" grpId="0" animBg="1"/>
      <p:bldP spid="71" grpId="1"/>
      <p:bldP spid="51" grpId="0"/>
      <p:bldP spid="52" grpId="0"/>
      <p:bldP spid="53" grpId="0" animBg="1"/>
      <p:bldP spid="54" grpId="0"/>
      <p:bldP spid="55" grpId="0"/>
      <p:bldP spid="59" grpId="0" animBg="1"/>
      <p:bldP spid="64" grpId="0"/>
      <p:bldP spid="65" grpId="0"/>
      <p:bldP spid="66" grpId="0"/>
      <p:bldP spid="66" grpId="1"/>
      <p:bldP spid="67" grpId="0"/>
      <p:bldP spid="67" grpId="1"/>
      <p:bldP spid="72" grpId="0" animBg="1"/>
      <p:bldP spid="72" grpId="1"/>
      <p:bldP spid="73" grpId="0"/>
      <p:bldP spid="73" grpId="1"/>
      <p:bldP spid="74" grpId="0"/>
      <p:bldP spid="74" grpId="1"/>
      <p:bldP spid="75" grpId="0" animBg="1"/>
      <p:bldP spid="75" grpId="1"/>
      <p:bldP spid="80" grpId="0"/>
      <p:bldP spid="80" grpId="1"/>
      <p:bldP spid="81" grpId="0" animBg="1"/>
      <p:bldP spid="81" grpId="1" animBg="1"/>
      <p:bldP spid="82" grpId="0" animBg="1"/>
      <p:bldP spid="82" grpId="1" animBg="1"/>
      <p:bldP spid="8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81" name="Picture 57" descr="Frames PPT 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137160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762000" y="304800"/>
            <a:ext cx="7924800" cy="3576638"/>
          </a:xfrm>
          <a:prstGeom prst="rect">
            <a:avLst/>
          </a:prstGeom>
          <a:noFill/>
          <a:ln w="28575">
            <a:solidFill>
              <a:srgbClr val="FF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5000"/>
              </a:lnSpc>
              <a:spcBef>
                <a:spcPct val="50000"/>
              </a:spcBef>
            </a:pPr>
            <a:r>
              <a:rPr lang="en-US" sz="2400" b="1" u="sng" dirty="0" err="1">
                <a:solidFill>
                  <a:srgbClr val="FF3300"/>
                </a:solidFill>
                <a:latin typeface="Arial" charset="0"/>
              </a:rPr>
              <a:t>Bài</a:t>
            </a:r>
            <a:r>
              <a:rPr lang="en-US" sz="2400" b="1" u="sng" dirty="0">
                <a:solidFill>
                  <a:srgbClr val="FF3300"/>
                </a:solidFill>
                <a:latin typeface="Arial" charset="0"/>
              </a:rPr>
              <a:t> 3</a:t>
            </a:r>
            <a:r>
              <a:rPr lang="en-US" sz="2400" b="1" dirty="0">
                <a:latin typeface="Arial" charset="0"/>
              </a:rPr>
              <a:t>: </a:t>
            </a:r>
            <a:r>
              <a:rPr lang="en-US" sz="2400" b="1" dirty="0" err="1">
                <a:latin typeface="Arial" charset="0"/>
              </a:rPr>
              <a:t>Tại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Hội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khỏe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Phù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Đổng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toàn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quốc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lần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thứ</a:t>
            </a:r>
            <a:r>
              <a:rPr lang="en-US" sz="2400" b="1" dirty="0">
                <a:latin typeface="Arial" charset="0"/>
              </a:rPr>
              <a:t> VI </a:t>
            </a:r>
            <a:r>
              <a:rPr lang="en-US" sz="2400" b="1" dirty="0" err="1">
                <a:latin typeface="Arial" charset="0"/>
              </a:rPr>
              <a:t>năm</a:t>
            </a:r>
            <a:r>
              <a:rPr lang="en-US" sz="2400" b="1" dirty="0">
                <a:latin typeface="Arial" charset="0"/>
              </a:rPr>
              <a:t> 2004, </a:t>
            </a:r>
            <a:r>
              <a:rPr lang="en-US" sz="2400" b="1" dirty="0" err="1">
                <a:latin typeface="Arial" charset="0"/>
              </a:rPr>
              <a:t>số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vàng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của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đoàn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học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sinh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tỉnh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Đồng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Tháp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bằng</a:t>
            </a:r>
            <a:r>
              <a:rPr lang="en-US" sz="2400" b="1" dirty="0">
                <a:latin typeface="Arial" charset="0"/>
              </a:rPr>
              <a:t>          </a:t>
            </a:r>
            <a:r>
              <a:rPr lang="en-US" sz="2400" b="1" dirty="0" err="1">
                <a:latin typeface="Arial" charset="0"/>
              </a:rPr>
              <a:t>tổng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số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của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đoàn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đã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giành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đươc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còn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lại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là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bạc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và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đồng</a:t>
            </a:r>
            <a:r>
              <a:rPr lang="en-US" sz="2400" b="1" dirty="0">
                <a:latin typeface="Arial" charset="0"/>
              </a:rPr>
              <a:t>. </a:t>
            </a:r>
            <a:r>
              <a:rPr lang="en-US" sz="2400" b="1" dirty="0" err="1">
                <a:latin typeface="Arial" charset="0"/>
              </a:rPr>
              <a:t>Hỏi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số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bạc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và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đồng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của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đoàn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Đồng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Tháp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bằng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bao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nhiêu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phần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tổng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số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huy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chương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mà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đoàn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đã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giành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được</a:t>
            </a:r>
            <a:r>
              <a:rPr lang="en-US" sz="2400" b="1" dirty="0">
                <a:latin typeface="Arial" charset="0"/>
              </a:rPr>
              <a:t> ?</a:t>
            </a:r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1981200" y="2514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3" name="Line 49"/>
          <p:cNvSpPr>
            <a:spLocks noChangeShapeType="1"/>
          </p:cNvSpPr>
          <p:nvPr/>
        </p:nvSpPr>
        <p:spPr bwMode="auto">
          <a:xfrm flipV="1">
            <a:off x="2971800" y="1295400"/>
            <a:ext cx="2743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4" name="Line 50"/>
          <p:cNvSpPr>
            <a:spLocks noChangeShapeType="1"/>
          </p:cNvSpPr>
          <p:nvPr/>
        </p:nvSpPr>
        <p:spPr bwMode="auto">
          <a:xfrm>
            <a:off x="3276600" y="1752600"/>
            <a:ext cx="4648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5" name="Line 51"/>
          <p:cNvSpPr>
            <a:spLocks noChangeShapeType="1"/>
          </p:cNvSpPr>
          <p:nvPr/>
        </p:nvSpPr>
        <p:spPr bwMode="auto">
          <a:xfrm>
            <a:off x="914400" y="2743200"/>
            <a:ext cx="2667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4191000" y="2286000"/>
            <a:ext cx="441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7" name="Line 53"/>
          <p:cNvSpPr>
            <a:spLocks noChangeShapeType="1"/>
          </p:cNvSpPr>
          <p:nvPr/>
        </p:nvSpPr>
        <p:spPr bwMode="auto">
          <a:xfrm>
            <a:off x="4572000" y="27432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8" name="Line 54"/>
          <p:cNvSpPr>
            <a:spLocks noChangeShapeType="1"/>
          </p:cNvSpPr>
          <p:nvPr/>
        </p:nvSpPr>
        <p:spPr bwMode="auto">
          <a:xfrm>
            <a:off x="882650" y="3244850"/>
            <a:ext cx="1905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9" name="Line 55"/>
          <p:cNvSpPr>
            <a:spLocks noChangeShapeType="1"/>
          </p:cNvSpPr>
          <p:nvPr/>
        </p:nvSpPr>
        <p:spPr bwMode="auto">
          <a:xfrm>
            <a:off x="960438" y="3763963"/>
            <a:ext cx="3657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80" name="Line 56"/>
          <p:cNvSpPr>
            <a:spLocks noChangeShapeType="1"/>
          </p:cNvSpPr>
          <p:nvPr/>
        </p:nvSpPr>
        <p:spPr bwMode="auto">
          <a:xfrm>
            <a:off x="7102475" y="3260725"/>
            <a:ext cx="152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114800" y="1219200"/>
            <a:ext cx="533400" cy="762000"/>
            <a:chOff x="96" y="2688"/>
            <a:chExt cx="336" cy="480"/>
          </a:xfrm>
        </p:grpSpPr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>
              <a:off x="144" y="292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70" name="Text Box 46"/>
            <p:cNvSpPr txBox="1">
              <a:spLocks noChangeArrowheads="1"/>
            </p:cNvSpPr>
            <p:nvPr/>
          </p:nvSpPr>
          <p:spPr bwMode="auto">
            <a:xfrm>
              <a:off x="96" y="288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19</a:t>
              </a:r>
            </a:p>
          </p:txBody>
        </p:sp>
        <p:sp>
          <p:nvSpPr>
            <p:cNvPr id="52271" name="Text Box 47"/>
            <p:cNvSpPr txBox="1">
              <a:spLocks noChangeArrowheads="1"/>
            </p:cNvSpPr>
            <p:nvPr/>
          </p:nvSpPr>
          <p:spPr bwMode="auto">
            <a:xfrm>
              <a:off x="144" y="2688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400" b="1"/>
                <a:t>5</a:t>
              </a:r>
            </a:p>
          </p:txBody>
        </p:sp>
      </p:grpSp>
      <p:cxnSp>
        <p:nvCxnSpPr>
          <p:cNvPr id="41" name="Straight Connector 40"/>
          <p:cNvCxnSpPr/>
          <p:nvPr/>
        </p:nvCxnSpPr>
        <p:spPr>
          <a:xfrm flipV="1">
            <a:off x="1219200" y="4953000"/>
            <a:ext cx="7086600" cy="762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371600" y="41264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CC"/>
                </a:solidFill>
              </a:rPr>
              <a:t>Tóm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tắt</a:t>
            </a:r>
            <a:r>
              <a:rPr lang="en-US" dirty="0" smtClean="0">
                <a:solidFill>
                  <a:srgbClr val="0000CC"/>
                </a:solidFill>
              </a:rPr>
              <a:t>: </a:t>
            </a:r>
            <a:endParaRPr lang="en-US" dirty="0"/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/>
          <a:srcRect l="11135" t="61538" r="13310" b="12088"/>
          <a:stretch>
            <a:fillRect/>
          </a:stretch>
        </p:blipFill>
        <p:spPr bwMode="auto">
          <a:xfrm>
            <a:off x="1066800" y="4572000"/>
            <a:ext cx="7239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73" grpId="0" animBg="1"/>
      <p:bldP spid="52273" grpId="1" animBg="1"/>
      <p:bldP spid="52274" grpId="0" animBg="1"/>
      <p:bldP spid="52275" grpId="0" animBg="1"/>
      <p:bldP spid="52276" grpId="0" animBg="1"/>
      <p:bldP spid="52277" grpId="0" animBg="1"/>
      <p:bldP spid="52278" grpId="0" animBg="1"/>
      <p:bldP spid="52279" grpId="0" animBg="1"/>
      <p:bldP spid="52280" grpId="0" animBg="1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352800" y="457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CC"/>
                </a:solidFill>
              </a:rPr>
              <a:t>Tóm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tắt</a:t>
            </a:r>
            <a:r>
              <a:rPr lang="en-US" dirty="0" smtClean="0">
                <a:solidFill>
                  <a:srgbClr val="0000CC"/>
                </a:solidFill>
              </a:rPr>
              <a:t>: </a:t>
            </a:r>
            <a:endParaRPr lang="en-US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/>
          <a:srcRect l="11135" t="61538" r="13310" b="12088"/>
          <a:stretch>
            <a:fillRect/>
          </a:stretch>
        </p:blipFill>
        <p:spPr bwMode="auto">
          <a:xfrm>
            <a:off x="762000" y="1143000"/>
            <a:ext cx="7239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505200" y="28310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CC"/>
                </a:solidFill>
              </a:rPr>
              <a:t>Bài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giải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35052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00CC"/>
                </a:solidFill>
              </a:rPr>
              <a:t>Số huy chương bạc và huy chương đồng chiếm số phần là: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4200" y="5334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00CC"/>
                </a:solidFill>
              </a:rPr>
              <a:t>Đáp số : </a:t>
            </a:r>
            <a:r>
              <a:rPr lang="en-US" sz="2000" b="1" dirty="0" smtClean="0">
                <a:solidFill>
                  <a:srgbClr val="0000CC"/>
                </a:solidFill>
              </a:rPr>
              <a:t>     </a:t>
            </a:r>
            <a:r>
              <a:rPr lang="vi-VN" sz="2000" b="1" dirty="0" smtClean="0">
                <a:solidFill>
                  <a:srgbClr val="0000CC"/>
                </a:solidFill>
              </a:rPr>
              <a:t> tổng số huy chương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0" y="4267200"/>
            <a:ext cx="26670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CC"/>
                </a:solidFill>
              </a:rPr>
              <a:t> (tổng số huy chương)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8702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00CC"/>
                </a:solidFill>
                <a:ea typeface="MS PGothic" pitchFamily="34" charset="-128"/>
              </a:rPr>
              <a:t>19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870200" y="44338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ea typeface="MS PGothic" pitchFamily="34" charset="-128"/>
              </a:rPr>
              <a:t>19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>
            <a:off x="2882900" y="444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4798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  <a:ea typeface="MS PGothic" pitchFamily="34" charset="-128"/>
              </a:rPr>
              <a:t>5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3429000" y="443388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00CC"/>
                </a:solidFill>
                <a:ea typeface="MS PGothic" pitchFamily="34" charset="-128"/>
              </a:rPr>
              <a:t>19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3492500" y="444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3225800" y="4256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>
                <a:solidFill>
                  <a:srgbClr val="0000CC"/>
                </a:solidFill>
                <a:ea typeface="MS PGothic" pitchFamily="34" charset="-128"/>
              </a:rPr>
              <a:t>-</a:t>
            </a:r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3886200" y="42799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>
                <a:solidFill>
                  <a:srgbClr val="0000CC"/>
                </a:solidFill>
                <a:ea typeface="MS PGothic" pitchFamily="34" charset="-128"/>
              </a:rPr>
              <a:t>=</a:t>
            </a:r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26" name="Text Box 63"/>
          <p:cNvSpPr txBox="1">
            <a:spLocks noChangeArrowheads="1"/>
          </p:cNvSpPr>
          <p:nvPr/>
        </p:nvSpPr>
        <p:spPr bwMode="auto">
          <a:xfrm>
            <a:off x="4191000" y="41306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00CC"/>
                </a:solidFill>
                <a:ea typeface="MS PGothic" pitchFamily="34" charset="-128"/>
              </a:rPr>
              <a:t>14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7" name="Text Box 64"/>
          <p:cNvSpPr txBox="1">
            <a:spLocks noChangeArrowheads="1"/>
          </p:cNvSpPr>
          <p:nvPr/>
        </p:nvSpPr>
        <p:spPr bwMode="auto">
          <a:xfrm>
            <a:off x="4191000" y="4433888"/>
            <a:ext cx="45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ea typeface="MS PGothic" pitchFamily="34" charset="-128"/>
              </a:rPr>
              <a:t>19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8" name="Line 65"/>
          <p:cNvSpPr>
            <a:spLocks noChangeShapeType="1"/>
          </p:cNvSpPr>
          <p:nvPr/>
        </p:nvSpPr>
        <p:spPr bwMode="auto">
          <a:xfrm>
            <a:off x="4197350" y="44592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solidFill>
                <a:srgbClr val="0000CC"/>
              </a:solidFill>
            </a:endParaRPr>
          </a:p>
        </p:txBody>
      </p:sp>
      <p:sp>
        <p:nvSpPr>
          <p:cNvPr id="29" name="Text Box 63"/>
          <p:cNvSpPr txBox="1">
            <a:spLocks noChangeArrowheads="1"/>
          </p:cNvSpPr>
          <p:nvPr/>
        </p:nvSpPr>
        <p:spPr bwMode="auto">
          <a:xfrm>
            <a:off x="4191000" y="519485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 dirty="0" smtClean="0">
                <a:solidFill>
                  <a:srgbClr val="0000CC"/>
                </a:solidFill>
                <a:ea typeface="MS PGothic" pitchFamily="34" charset="-128"/>
              </a:rPr>
              <a:t>14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0" name="Text Box 64"/>
          <p:cNvSpPr txBox="1">
            <a:spLocks noChangeArrowheads="1"/>
          </p:cNvSpPr>
          <p:nvPr/>
        </p:nvSpPr>
        <p:spPr bwMode="auto">
          <a:xfrm>
            <a:off x="4191000" y="5498068"/>
            <a:ext cx="45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ea typeface="MS PGothic" pitchFamily="34" charset="-128"/>
              </a:rPr>
              <a:t>19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1" name="Line 65"/>
          <p:cNvSpPr>
            <a:spLocks noChangeShapeType="1"/>
          </p:cNvSpPr>
          <p:nvPr/>
        </p:nvSpPr>
        <p:spPr bwMode="auto">
          <a:xfrm>
            <a:off x="4273550" y="552346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539"/>
  <p:tag name="VIOLETTITLE" val="TOAN: PHEP TRU PHAN SO"/>
  <p:tag name="VIOLETLESSON" val="75"/>
  <p:tag name="VIOLETCATID" val="8049779"/>
  <p:tag name="VIOLETSUBJECT" val="Toán học 4"/>
  <p:tag name="VIOLETAUTHORID" val="727756"/>
  <p:tag name="VIOLETAUTHORNAME" val="Nguyễn Minh Hải"/>
  <p:tag name="VIOLETAUTHORAVATAR" val="no_avatar.jpg"/>
  <p:tag name="VIOLETAUTHORADDRESS" val="trường TH Cam Lập - Khánh Hòa"/>
  <p:tag name="VIOLETDATE" val="2010-04-03 14:41:52"/>
  <p:tag name="VIOLETHIT" val="31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62&quot;/&gt;&lt;/object&gt;&lt;object type=&quot;3&quot; unique_id=&quot;10008&quot;&gt;&lt;property id=&quot;20148&quot; value=&quot;5&quot;/&gt;&lt;property id=&quot;20300&quot; value=&quot;Slide 4&quot;/&gt;&lt;property id=&quot;20307&quot; value=&quot;264&quot;/&gt;&lt;/object&gt;&lt;object type=&quot;3&quot; unique_id=&quot;10009&quot;&gt;&lt;property id=&quot;20148&quot; value=&quot;5&quot;/&gt;&lt;property id=&quot;20300&quot; value=&quot;Slide 15&quot;/&gt;&lt;property id=&quot;20307&quot; value=&quot;265&quot;/&gt;&lt;/object&gt;&lt;object type=&quot;3&quot; unique_id=&quot;10010&quot;&gt;&lt;property id=&quot;20148&quot; value=&quot;5&quot;/&gt;&lt;property id=&quot;20300&quot; value=&quot;Slide 14&quot;/&gt;&lt;property id=&quot;20307&quot; value=&quot;267&quot;/&gt;&lt;/object&gt;&lt;object type=&quot;3&quot; unique_id=&quot;10011&quot;&gt;&lt;property id=&quot;20148&quot; value=&quot;5&quot;/&gt;&lt;property id=&quot;20300&quot; value=&quot;Slide 6&quot;/&gt;&lt;property id=&quot;20307&quot; value=&quot;266&quot;/&gt;&lt;/object&gt;&lt;object type=&quot;3&quot; unique_id=&quot;10012&quot;&gt;&lt;property id=&quot;20148&quot; value=&quot;5&quot;/&gt;&lt;property id=&quot;20300&quot; value=&quot;Slide 5&quot;/&gt;&lt;property id=&quot;20307&quot; value=&quot;268&quot;/&gt;&lt;/object&gt;&lt;object type=&quot;3&quot; unique_id=&quot;10013&quot;&gt;&lt;property id=&quot;20148&quot; value=&quot;5&quot;/&gt;&lt;property id=&quot;20300&quot; value=&quot;Slide 16&quot;/&gt;&lt;property id=&quot;20307&quot; value=&quot;270&quot;/&gt;&lt;/object&gt;&lt;object type=&quot;3&quot; unique_id=&quot;10014&quot;&gt;&lt;property id=&quot;20148&quot; value=&quot;5&quot;/&gt;&lt;property id=&quot;20300&quot; value=&quot;Slide 17&quot;/&gt;&lt;property id=&quot;20307&quot; value=&quot;271&quot;/&gt;&lt;/object&gt;&lt;object type=&quot;3&quot; unique_id=&quot;10015&quot;&gt;&lt;property id=&quot;20148&quot; value=&quot;5&quot;/&gt;&lt;property id=&quot;20300&quot; value=&quot;Slide 18&quot;/&gt;&lt;property id=&quot;20307&quot; value=&quot;261&quot;/&gt;&lt;/object&gt;&lt;object type=&quot;3&quot; unique_id=&quot;10016&quot;&gt;&lt;property id=&quot;20148&quot; value=&quot;5&quot;/&gt;&lt;property id=&quot;20300&quot; value=&quot;Slide 19&quot;/&gt;&lt;property id=&quot;20307&quot; value=&quot;259&quot;/&gt;&lt;/object&gt;&lt;object type=&quot;3&quot; unique_id=&quot;10377&quot;&gt;&lt;property id=&quot;20148&quot; value=&quot;5&quot;/&gt;&lt;property id=&quot;20300&quot; value=&quot;Slide 11&quot;/&gt;&lt;property id=&quot;20307&quot; value=&quot;273&quot;/&gt;&lt;/object&gt;&lt;object type=&quot;3&quot; unique_id=&quot;10469&quot;&gt;&lt;property id=&quot;20148&quot; value=&quot;5&quot;/&gt;&lt;property id=&quot;20300&quot; value=&quot;Slide 12 - &amp;quot;Bài 3: &amp;#x0D;&amp;#x0A;Tại hội khỏe Phù Đổng toàn quốc lần thứ VI năm 2004, số huy chương vàng của đoàn học sinh tỉnh Đồng Tháp b&quot;/&gt;&lt;property id=&quot;20307&quot; value=&quot;275&quot;/&gt;&lt;/object&gt;&lt;object type=&quot;3&quot; unique_id=&quot;10470&quot;&gt;&lt;property id=&quot;20148&quot; value=&quot;5&quot;/&gt;&lt;property id=&quot;20300&quot; value=&quot;Slide 13&quot;/&gt;&lt;property id=&quot;20307&quot; value=&quot;274&quot;/&gt;&lt;/object&gt;&lt;object type=&quot;3&quot; unique_id=&quot;10777&quot;&gt;&lt;property id=&quot;20148&quot; value=&quot;5&quot;/&gt;&lt;property id=&quot;20300&quot; value=&quot;Slide 7&quot;/&gt;&lt;property id=&quot;20307&quot; value=&quot;276&quot;/&gt;&lt;/object&gt;&lt;object type=&quot;3&quot; unique_id=&quot;11066&quot;&gt;&lt;property id=&quot;20148&quot; value=&quot;5&quot;/&gt;&lt;property id=&quot;20300&quot; value=&quot;Slide 8&quot;/&gt;&lt;property id=&quot;20307&quot; value=&quot;277&quot;/&gt;&lt;/object&gt;&lt;object type=&quot;3&quot; unique_id=&quot;11169&quot;&gt;&lt;property id=&quot;20148&quot; value=&quot;5&quot;/&gt;&lt;property id=&quot;20300&quot; value=&quot;Slide 10&quot;/&gt;&lt;property id=&quot;20307&quot; value=&quot;279&quot;/&gt;&lt;/object&gt;&lt;object type=&quot;3&quot; unique_id=&quot;11317&quot;&gt;&lt;property id=&quot;20148&quot; value=&quot;5&quot;/&gt;&lt;property id=&quot;20300&quot; value=&quot;Slide 9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435</Words>
  <Application>Microsoft Office PowerPoint</Application>
  <PresentationFormat>On-screen Show (4:3)</PresentationFormat>
  <Paragraphs>163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84</cp:revision>
  <dcterms:created xsi:type="dcterms:W3CDTF">2010-02-02T01:51:40Z</dcterms:created>
  <dcterms:modified xsi:type="dcterms:W3CDTF">2016-03-28T04:02:19Z</dcterms:modified>
</cp:coreProperties>
</file>